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8" r:id="rId3"/>
    <p:sldId id="257" r:id="rId4"/>
    <p:sldId id="260" r:id="rId5"/>
    <p:sldId id="259" r:id="rId6"/>
    <p:sldId id="264" r:id="rId7"/>
    <p:sldId id="261" r:id="rId8"/>
    <p:sldId id="262" r:id="rId9"/>
    <p:sldId id="263"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9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8CDA65-EFD4-469C-9950-D03FEEC9379E}"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59245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DA65-EFD4-469C-9950-D03FEEC9379E}"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1100995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DA65-EFD4-469C-9950-D03FEEC9379E}"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1321154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DA65-EFD4-469C-9950-D03FEEC9379E}"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33CE4-BFA0-477F-8255-3129BA525CE4}"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79276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DA65-EFD4-469C-9950-D03FEEC9379E}"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2905971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8CDA65-EFD4-469C-9950-D03FEEC9379E}"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117102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8CDA65-EFD4-469C-9950-D03FEEC9379E}"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3090000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CDA65-EFD4-469C-9950-D03FEEC9379E}"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3109810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CDA65-EFD4-469C-9950-D03FEEC9379E}"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3482637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8CDA65-EFD4-469C-9950-D03FEEC9379E}"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3697780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8CDA65-EFD4-469C-9950-D03FEEC9379E}" type="datetimeFigureOut">
              <a:rPr lang="en-US" smtClean="0"/>
              <a:t>12/27/2021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66395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8CDA65-EFD4-469C-9950-D03FEEC9379E}"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1817831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8CDA65-EFD4-469C-9950-D03FEEC9379E}" type="datetimeFigureOut">
              <a:rPr lang="en-US" smtClean="0"/>
              <a:t>12/27/2021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306942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8CDA65-EFD4-469C-9950-D03FEEC9379E}" type="datetimeFigureOut">
              <a:rPr lang="en-US" smtClean="0"/>
              <a:t>12/27/2021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343440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8CDA65-EFD4-469C-9950-D03FEEC9379E}" type="datetimeFigureOut">
              <a:rPr lang="en-US" smtClean="0"/>
              <a:t>12/27/2021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284682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DA65-EFD4-469C-9950-D03FEEC9379E}"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1445256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8CDA65-EFD4-469C-9950-D03FEEC9379E}" type="datetimeFigureOut">
              <a:rPr lang="en-US" smtClean="0"/>
              <a:t>12/27/2021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33CE4-BFA0-477F-8255-3129BA525CE4}" type="slidenum">
              <a:rPr lang="en-US" smtClean="0"/>
              <a:t>‹#›</a:t>
            </a:fld>
            <a:endParaRPr lang="en-US"/>
          </a:p>
        </p:txBody>
      </p:sp>
    </p:spTree>
    <p:extLst>
      <p:ext uri="{BB962C8B-B14F-4D97-AF65-F5344CB8AC3E}">
        <p14:creationId xmlns:p14="http://schemas.microsoft.com/office/powerpoint/2010/main" val="383423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58CDA65-EFD4-469C-9950-D03FEEC9379E}" type="datetimeFigureOut">
              <a:rPr lang="en-US" smtClean="0"/>
              <a:t>12/27/2021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B333CE4-BFA0-477F-8255-3129BA525CE4}" type="slidenum">
              <a:rPr lang="en-US" smtClean="0"/>
              <a:t>‹#›</a:t>
            </a:fld>
            <a:endParaRPr lang="en-US"/>
          </a:p>
        </p:txBody>
      </p:sp>
    </p:spTree>
    <p:extLst>
      <p:ext uri="{BB962C8B-B14F-4D97-AF65-F5344CB8AC3E}">
        <p14:creationId xmlns:p14="http://schemas.microsoft.com/office/powerpoint/2010/main" val="418459652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bguides.tulane.edu/H-TMLSpace/off-site"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ACC4-6419-4765-BC80-76ADD5DDD21C}"/>
              </a:ext>
            </a:extLst>
          </p:cNvPr>
          <p:cNvSpPr>
            <a:spLocks noGrp="1"/>
          </p:cNvSpPr>
          <p:nvPr>
            <p:ph type="ctrTitle"/>
          </p:nvPr>
        </p:nvSpPr>
        <p:spPr>
          <a:xfrm>
            <a:off x="-2501412" y="599105"/>
            <a:ext cx="17512812" cy="3832218"/>
          </a:xfrm>
        </p:spPr>
        <p:txBody>
          <a:bodyPr>
            <a:normAutofit/>
          </a:bodyPr>
          <a:lstStyle/>
          <a:p>
            <a:r>
              <a:rPr lang="en-US" sz="7200" dirty="0">
                <a:solidFill>
                  <a:srgbClr val="0070C0"/>
                </a:solidFill>
              </a:rPr>
              <a:t>DSA </a:t>
            </a:r>
            <a:br>
              <a:rPr lang="en-US" sz="7200" dirty="0">
                <a:solidFill>
                  <a:srgbClr val="0070C0"/>
                </a:solidFill>
              </a:rPr>
            </a:br>
            <a:r>
              <a:rPr lang="en-US" sz="4000" dirty="0">
                <a:solidFill>
                  <a:srgbClr val="0070C0"/>
                </a:solidFill>
              </a:rPr>
              <a:t>(Data Structures and Algorithm)</a:t>
            </a:r>
            <a:br>
              <a:rPr lang="en-US" sz="4000" dirty="0">
                <a:solidFill>
                  <a:srgbClr val="0070C0"/>
                </a:solidFill>
              </a:rPr>
            </a:br>
            <a:r>
              <a:rPr lang="en-US" sz="7200" dirty="0">
                <a:solidFill>
                  <a:srgbClr val="0070C0"/>
                </a:solidFill>
              </a:rPr>
              <a:t>Project</a:t>
            </a:r>
          </a:p>
        </p:txBody>
      </p:sp>
    </p:spTree>
    <p:extLst>
      <p:ext uri="{BB962C8B-B14F-4D97-AF65-F5344CB8AC3E}">
        <p14:creationId xmlns:p14="http://schemas.microsoft.com/office/powerpoint/2010/main" val="114136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76CFD-642C-4535-B0E7-65D59455C3F4}"/>
              </a:ext>
            </a:extLst>
          </p:cNvPr>
          <p:cNvSpPr>
            <a:spLocks noGrp="1"/>
          </p:cNvSpPr>
          <p:nvPr>
            <p:ph idx="1"/>
          </p:nvPr>
        </p:nvSpPr>
        <p:spPr/>
        <p:txBody>
          <a:bodyPr>
            <a:normAutofit fontScale="92500" lnSpcReduction="10000"/>
          </a:bodyPr>
          <a:lstStyle/>
          <a:p>
            <a:pPr marL="0" indent="0" algn="ctr">
              <a:buNone/>
            </a:pPr>
            <a:r>
              <a:rPr lang="en-US" sz="3900" dirty="0">
                <a:solidFill>
                  <a:srgbClr val="00B0F0"/>
                </a:solidFill>
              </a:rPr>
              <a:t>Appreciate If you like my Hard work</a:t>
            </a:r>
          </a:p>
          <a:p>
            <a:pPr marL="0" indent="0" algn="ctr">
              <a:buNone/>
            </a:pPr>
            <a:endParaRPr lang="en-US" sz="3600" dirty="0">
              <a:solidFill>
                <a:srgbClr val="00B0F0"/>
              </a:solidFill>
            </a:endParaRPr>
          </a:p>
          <a:p>
            <a:pPr marL="0" indent="0" algn="ctr">
              <a:buNone/>
            </a:pPr>
            <a:r>
              <a:rPr lang="en-US" sz="3600" dirty="0">
                <a:solidFill>
                  <a:srgbClr val="00B0F0"/>
                </a:solidFill>
              </a:rPr>
              <a:t>If any suggestions than please tell me because there always exist a space for improvement in every thing, as it is said that nothing is perfect and you learn it day by day.</a:t>
            </a:r>
          </a:p>
        </p:txBody>
      </p:sp>
    </p:spTree>
    <p:extLst>
      <p:ext uri="{BB962C8B-B14F-4D97-AF65-F5344CB8AC3E}">
        <p14:creationId xmlns:p14="http://schemas.microsoft.com/office/powerpoint/2010/main" val="2452330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6CC1-69DD-409A-A1FC-FC2DB3768385}"/>
              </a:ext>
            </a:extLst>
          </p:cNvPr>
          <p:cNvSpPr>
            <a:spLocks noGrp="1"/>
          </p:cNvSpPr>
          <p:nvPr>
            <p:ph type="title"/>
          </p:nvPr>
        </p:nvSpPr>
        <p:spPr>
          <a:xfrm>
            <a:off x="783166" y="2765839"/>
            <a:ext cx="10353761" cy="1326321"/>
          </a:xfrm>
        </p:spPr>
        <p:txBody>
          <a:bodyPr>
            <a:normAutofit/>
          </a:bodyPr>
          <a:lstStyle/>
          <a:p>
            <a:r>
              <a:rPr lang="en-US" sz="8800" dirty="0">
                <a:solidFill>
                  <a:schemeClr val="accent6">
                    <a:lumMod val="75000"/>
                  </a:schemeClr>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273431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2212EC-45DE-4A4A-80E2-2C562713158D}"/>
              </a:ext>
            </a:extLst>
          </p:cNvPr>
          <p:cNvSpPr txBox="1">
            <a:spLocks/>
          </p:cNvSpPr>
          <p:nvPr/>
        </p:nvSpPr>
        <p:spPr bwMode="gray">
          <a:xfrm>
            <a:off x="1890899" y="530346"/>
            <a:ext cx="8410202" cy="1522827"/>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solidFill>
                  <a:schemeClr val="accent6">
                    <a:lumMod val="40000"/>
                    <a:lumOff val="60000"/>
                  </a:schemeClr>
                </a:solidFill>
              </a:rPr>
              <a:t>Project</a:t>
            </a:r>
            <a:r>
              <a:rPr lang="en-US" sz="6000" dirty="0">
                <a:solidFill>
                  <a:srgbClr val="0070C0"/>
                </a:solidFill>
              </a:rPr>
              <a:t> </a:t>
            </a:r>
            <a:r>
              <a:rPr lang="en-US" sz="6000" dirty="0">
                <a:solidFill>
                  <a:schemeClr val="accent6">
                    <a:lumMod val="40000"/>
                    <a:lumOff val="60000"/>
                  </a:schemeClr>
                </a:solidFill>
              </a:rPr>
              <a:t>Title :</a:t>
            </a:r>
            <a:r>
              <a:rPr lang="en-US" sz="6000" dirty="0">
                <a:solidFill>
                  <a:srgbClr val="0070C0"/>
                </a:solidFill>
              </a:rPr>
              <a:t> </a:t>
            </a:r>
          </a:p>
        </p:txBody>
      </p:sp>
      <p:pic>
        <p:nvPicPr>
          <p:cNvPr id="5" name="Picture 4">
            <a:extLst>
              <a:ext uri="{FF2B5EF4-FFF2-40B4-BE49-F238E27FC236}">
                <a16:creationId xmlns:a16="http://schemas.microsoft.com/office/drawing/2014/main" id="{03E1969E-BAFC-4312-AF0C-BB31C8C4699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23970" y="2441215"/>
            <a:ext cx="8410202" cy="3688624"/>
          </a:xfrm>
          <a:prstGeom prst="rect">
            <a:avLst/>
          </a:prstGeom>
        </p:spPr>
      </p:pic>
      <p:sp>
        <p:nvSpPr>
          <p:cNvPr id="8" name="Title 7">
            <a:extLst>
              <a:ext uri="{FF2B5EF4-FFF2-40B4-BE49-F238E27FC236}">
                <a16:creationId xmlns:a16="http://schemas.microsoft.com/office/drawing/2014/main" id="{8D19A6DD-9C72-4A65-B912-4DAB2C7D0469}"/>
              </a:ext>
            </a:extLst>
          </p:cNvPr>
          <p:cNvSpPr>
            <a:spLocks noGrp="1"/>
          </p:cNvSpPr>
          <p:nvPr>
            <p:ph type="ctrTitle"/>
          </p:nvPr>
        </p:nvSpPr>
        <p:spPr>
          <a:xfrm>
            <a:off x="1595269" y="540782"/>
            <a:ext cx="9001462" cy="750977"/>
          </a:xfrm>
        </p:spPr>
        <p:txBody>
          <a:bodyPr>
            <a:normAutofit/>
          </a:bodyPr>
          <a:lstStyle/>
          <a:p>
            <a:r>
              <a:rPr lang="en-US" sz="1400" dirty="0"/>
              <a:t>.</a:t>
            </a:r>
          </a:p>
        </p:txBody>
      </p:sp>
      <p:sp>
        <p:nvSpPr>
          <p:cNvPr id="9" name="Title 1">
            <a:extLst>
              <a:ext uri="{FF2B5EF4-FFF2-40B4-BE49-F238E27FC236}">
                <a16:creationId xmlns:a16="http://schemas.microsoft.com/office/drawing/2014/main" id="{911D5A2D-EE59-40F8-8FD8-3B43560B71B3}"/>
              </a:ext>
            </a:extLst>
          </p:cNvPr>
          <p:cNvSpPr txBox="1">
            <a:spLocks/>
          </p:cNvSpPr>
          <p:nvPr/>
        </p:nvSpPr>
        <p:spPr>
          <a:xfrm>
            <a:off x="1255443" y="3038621"/>
            <a:ext cx="10322267" cy="20292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solidFill>
                  <a:srgbClr val="FFFF00"/>
                </a:solidFill>
              </a:rPr>
              <a:t>Student Library Management System</a:t>
            </a:r>
          </a:p>
        </p:txBody>
      </p:sp>
    </p:spTree>
    <p:extLst>
      <p:ext uri="{BB962C8B-B14F-4D97-AF65-F5344CB8AC3E}">
        <p14:creationId xmlns:p14="http://schemas.microsoft.com/office/powerpoint/2010/main" val="1527507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493E-9E5E-48AF-9F82-CBF85A0A2E50}"/>
              </a:ext>
            </a:extLst>
          </p:cNvPr>
          <p:cNvSpPr>
            <a:spLocks noGrp="1"/>
          </p:cNvSpPr>
          <p:nvPr>
            <p:ph type="ctrTitle"/>
          </p:nvPr>
        </p:nvSpPr>
        <p:spPr>
          <a:xfrm>
            <a:off x="1117441" y="1285321"/>
            <a:ext cx="8825658" cy="917671"/>
          </a:xfrm>
        </p:spPr>
        <p:txBody>
          <a:bodyPr/>
          <a:lstStyle/>
          <a:p>
            <a:r>
              <a:rPr lang="en-US" dirty="0"/>
              <a:t>Details</a:t>
            </a:r>
          </a:p>
        </p:txBody>
      </p:sp>
      <p:sp>
        <p:nvSpPr>
          <p:cNvPr id="3" name="Content Placeholder 2">
            <a:extLst>
              <a:ext uri="{FF2B5EF4-FFF2-40B4-BE49-F238E27FC236}">
                <a16:creationId xmlns:a16="http://schemas.microsoft.com/office/drawing/2014/main" id="{3B97B042-7FE1-417F-B0A2-94A5E89EDEF6}"/>
              </a:ext>
            </a:extLst>
          </p:cNvPr>
          <p:cNvSpPr>
            <a:spLocks noGrp="1"/>
          </p:cNvSpPr>
          <p:nvPr>
            <p:ph type="subTitle" idx="1"/>
          </p:nvPr>
        </p:nvSpPr>
        <p:spPr>
          <a:xfrm>
            <a:off x="1154955" y="2998289"/>
            <a:ext cx="8825658" cy="3547653"/>
          </a:xfrm>
        </p:spPr>
        <p:txBody>
          <a:bodyPr>
            <a:noAutofit/>
          </a:bodyPr>
          <a:lstStyle/>
          <a:p>
            <a:pPr marL="0" indent="0">
              <a:buNone/>
            </a:pPr>
            <a:r>
              <a:rPr lang="en-US" sz="2800" dirty="0">
                <a:solidFill>
                  <a:schemeClr val="accent1">
                    <a:lumMod val="20000"/>
                    <a:lumOff val="80000"/>
                  </a:schemeClr>
                </a:solidFill>
                <a:latin typeface="Arial" panose="020B0604020202020204" pitchFamily="34" charset="0"/>
                <a:cs typeface="Arial" panose="020B0604020202020204" pitchFamily="34" charset="0"/>
              </a:rPr>
              <a:t>Muhammad Samiullah </a:t>
            </a:r>
          </a:p>
          <a:p>
            <a:pPr marL="0" indent="0">
              <a:buNone/>
            </a:pPr>
            <a:r>
              <a:rPr lang="en-US" sz="2800" dirty="0">
                <a:solidFill>
                  <a:schemeClr val="accent1">
                    <a:lumMod val="20000"/>
                    <a:lumOff val="80000"/>
                  </a:schemeClr>
                </a:solidFill>
                <a:latin typeface="Arial" panose="020B0604020202020204" pitchFamily="34" charset="0"/>
                <a:cs typeface="Arial" panose="020B0604020202020204" pitchFamily="34" charset="0"/>
              </a:rPr>
              <a:t>sami03496@gmail.com</a:t>
            </a:r>
          </a:p>
        </p:txBody>
      </p:sp>
    </p:spTree>
    <p:extLst>
      <p:ext uri="{BB962C8B-B14F-4D97-AF65-F5344CB8AC3E}">
        <p14:creationId xmlns:p14="http://schemas.microsoft.com/office/powerpoint/2010/main" val="1881975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493E-9E5E-48AF-9F82-CBF85A0A2E50}"/>
              </a:ext>
            </a:extLst>
          </p:cNvPr>
          <p:cNvSpPr>
            <a:spLocks noGrp="1"/>
          </p:cNvSpPr>
          <p:nvPr>
            <p:ph type="ctrTitle"/>
          </p:nvPr>
        </p:nvSpPr>
        <p:spPr>
          <a:xfrm>
            <a:off x="1117441" y="1285321"/>
            <a:ext cx="8825658" cy="917671"/>
          </a:xfrm>
        </p:spPr>
        <p:txBody>
          <a:bodyPr>
            <a:normAutofit fontScale="90000"/>
          </a:bodyPr>
          <a:lstStyle/>
          <a:p>
            <a:r>
              <a:rPr lang="en-US" dirty="0"/>
              <a:t>Motivation and inspiration</a:t>
            </a:r>
          </a:p>
        </p:txBody>
      </p:sp>
      <p:sp>
        <p:nvSpPr>
          <p:cNvPr id="4" name="TextBox 3">
            <a:extLst>
              <a:ext uri="{FF2B5EF4-FFF2-40B4-BE49-F238E27FC236}">
                <a16:creationId xmlns:a16="http://schemas.microsoft.com/office/drawing/2014/main" id="{528D957E-DE67-4673-A996-2696C1679365}"/>
              </a:ext>
            </a:extLst>
          </p:cNvPr>
          <p:cNvSpPr txBox="1"/>
          <p:nvPr/>
        </p:nvSpPr>
        <p:spPr>
          <a:xfrm>
            <a:off x="1117441" y="2800350"/>
            <a:ext cx="9512459" cy="3108543"/>
          </a:xfrm>
          <a:prstGeom prst="rect">
            <a:avLst/>
          </a:prstGeom>
          <a:noFill/>
        </p:spPr>
        <p:txBody>
          <a:bodyPr wrap="square" rtlCol="0">
            <a:spAutoFit/>
          </a:bodyPr>
          <a:lstStyle/>
          <a:p>
            <a:r>
              <a:rPr lang="en-US" sz="2800" dirty="0">
                <a:solidFill>
                  <a:schemeClr val="accent1">
                    <a:lumMod val="20000"/>
                    <a:lumOff val="80000"/>
                  </a:schemeClr>
                </a:solidFill>
                <a:latin typeface="Arial" panose="020B0604020202020204" pitchFamily="34" charset="0"/>
                <a:cs typeface="Arial" panose="020B0604020202020204" pitchFamily="34" charset="0"/>
              </a:rPr>
              <a:t>My main motivation and inspiration was to implement Management System using Data structure(Linked List). </a:t>
            </a:r>
          </a:p>
          <a:p>
            <a:endParaRPr lang="en-US" sz="2800" dirty="0">
              <a:solidFill>
                <a:schemeClr val="accent1">
                  <a:lumMod val="20000"/>
                  <a:lumOff val="80000"/>
                </a:schemeClr>
              </a:solidFill>
              <a:latin typeface="Arial" panose="020B0604020202020204" pitchFamily="34" charset="0"/>
              <a:cs typeface="Arial" panose="020B0604020202020204" pitchFamily="34" charset="0"/>
            </a:endParaRPr>
          </a:p>
          <a:p>
            <a:r>
              <a:rPr lang="en-US" sz="2800" dirty="0">
                <a:solidFill>
                  <a:schemeClr val="accent1">
                    <a:lumMod val="20000"/>
                    <a:lumOff val="80000"/>
                  </a:schemeClr>
                </a:solidFill>
                <a:latin typeface="Arial" panose="020B0604020202020204" pitchFamily="34" charset="0"/>
                <a:cs typeface="Arial" panose="020B0604020202020204" pitchFamily="34" charset="0"/>
              </a:rPr>
              <a:t>As my previous project of c language was also a  management System so that’s what motivated me to find the difference in simple and Data structures implementation.</a:t>
            </a:r>
          </a:p>
        </p:txBody>
      </p:sp>
    </p:spTree>
    <p:extLst>
      <p:ext uri="{BB962C8B-B14F-4D97-AF65-F5344CB8AC3E}">
        <p14:creationId xmlns:p14="http://schemas.microsoft.com/office/powerpoint/2010/main" val="110158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7493E-9E5E-48AF-9F82-CBF85A0A2E50}"/>
              </a:ext>
            </a:extLst>
          </p:cNvPr>
          <p:cNvSpPr>
            <a:spLocks noGrp="1"/>
          </p:cNvSpPr>
          <p:nvPr>
            <p:ph type="ctrTitle"/>
          </p:nvPr>
        </p:nvSpPr>
        <p:spPr>
          <a:xfrm>
            <a:off x="1277098" y="360942"/>
            <a:ext cx="8825658" cy="917671"/>
          </a:xfrm>
        </p:spPr>
        <p:txBody>
          <a:bodyPr/>
          <a:lstStyle/>
          <a:p>
            <a:r>
              <a:rPr lang="en-US" dirty="0"/>
              <a:t>Functions</a:t>
            </a:r>
          </a:p>
        </p:txBody>
      </p:sp>
      <p:sp>
        <p:nvSpPr>
          <p:cNvPr id="3" name="Content Placeholder 2">
            <a:extLst>
              <a:ext uri="{FF2B5EF4-FFF2-40B4-BE49-F238E27FC236}">
                <a16:creationId xmlns:a16="http://schemas.microsoft.com/office/drawing/2014/main" id="{3B97B042-7FE1-417F-B0A2-94A5E89EDEF6}"/>
              </a:ext>
            </a:extLst>
          </p:cNvPr>
          <p:cNvSpPr>
            <a:spLocks noGrp="1"/>
          </p:cNvSpPr>
          <p:nvPr>
            <p:ph type="subTitle" idx="1"/>
          </p:nvPr>
        </p:nvSpPr>
        <p:spPr>
          <a:xfrm>
            <a:off x="1131956" y="1391740"/>
            <a:ext cx="8825658" cy="5326560"/>
          </a:xfrm>
        </p:spPr>
        <p:txBody>
          <a:bodyPr>
            <a:noAutofit/>
          </a:bodyPr>
          <a:lstStyle/>
          <a:p>
            <a:pPr marL="514350" indent="-514350" algn="l">
              <a:buFont typeface="+mj-lt"/>
              <a:buAutoNum type="arabicParenR"/>
            </a:pPr>
            <a:r>
              <a:rPr lang="en-US" sz="2400" dirty="0">
                <a:solidFill>
                  <a:schemeClr val="accent1">
                    <a:lumMod val="20000"/>
                    <a:lumOff val="80000"/>
                  </a:schemeClr>
                </a:solidFill>
                <a:latin typeface="Arial" panose="020B0604020202020204" pitchFamily="34" charset="0"/>
                <a:cs typeface="Arial" panose="020B0604020202020204" pitchFamily="34" charset="0"/>
              </a:rPr>
              <a:t>INITIALIZE LIBRARY (if not)</a:t>
            </a:r>
          </a:p>
          <a:p>
            <a:pPr marL="514350" indent="-514350" algn="l">
              <a:buFont typeface="+mj-lt"/>
              <a:buAutoNum type="arabicParenR"/>
            </a:pPr>
            <a:r>
              <a:rPr lang="en-US" sz="2400" dirty="0">
                <a:solidFill>
                  <a:schemeClr val="accent1">
                    <a:lumMod val="20000"/>
                    <a:lumOff val="80000"/>
                  </a:schemeClr>
                </a:solidFill>
                <a:latin typeface="Arial" panose="020B0604020202020204" pitchFamily="34" charset="0"/>
                <a:cs typeface="Arial" panose="020B0604020202020204" pitchFamily="34" charset="0"/>
              </a:rPr>
              <a:t>PRINT AVAILABLE BOOKS    </a:t>
            </a:r>
          </a:p>
          <a:p>
            <a:pPr marL="514350" indent="-514350" algn="l">
              <a:buFont typeface="+mj-lt"/>
              <a:buAutoNum type="arabicParenR"/>
            </a:pPr>
            <a:r>
              <a:rPr lang="en-US" sz="2400" dirty="0">
                <a:solidFill>
                  <a:schemeClr val="accent1">
                    <a:lumMod val="20000"/>
                    <a:lumOff val="80000"/>
                  </a:schemeClr>
                </a:solidFill>
                <a:latin typeface="Arial" panose="020B0604020202020204" pitchFamily="34" charset="0"/>
                <a:cs typeface="Arial" panose="020B0604020202020204" pitchFamily="34" charset="0"/>
              </a:rPr>
              <a:t>ADD NEW BOOK TO LIBRARY STOCK   </a:t>
            </a:r>
          </a:p>
          <a:p>
            <a:pPr marL="514350" indent="-514350" algn="l">
              <a:buFont typeface="+mj-lt"/>
              <a:buAutoNum type="arabicParenR"/>
            </a:pPr>
            <a:r>
              <a:rPr lang="en-US" sz="2400" dirty="0">
                <a:solidFill>
                  <a:schemeClr val="accent1">
                    <a:lumMod val="20000"/>
                    <a:lumOff val="80000"/>
                  </a:schemeClr>
                </a:solidFill>
                <a:latin typeface="Arial" panose="020B0604020202020204" pitchFamily="34" charset="0"/>
                <a:cs typeface="Arial" panose="020B0604020202020204" pitchFamily="34" charset="0"/>
              </a:rPr>
              <a:t>ISSSUE A BOOK     </a:t>
            </a:r>
          </a:p>
          <a:p>
            <a:pPr marL="514350" indent="-514350" algn="l">
              <a:buFont typeface="+mj-lt"/>
              <a:buAutoNum type="arabicParenR"/>
            </a:pPr>
            <a:r>
              <a:rPr lang="en-US" sz="2400" dirty="0">
                <a:solidFill>
                  <a:schemeClr val="accent1">
                    <a:lumMod val="20000"/>
                    <a:lumOff val="80000"/>
                  </a:schemeClr>
                </a:solidFill>
                <a:latin typeface="Arial" panose="020B0604020202020204" pitchFamily="34" charset="0"/>
                <a:cs typeface="Arial" panose="020B0604020202020204" pitchFamily="34" charset="0"/>
              </a:rPr>
              <a:t>PRINT STUDENTS RECORD         </a:t>
            </a:r>
          </a:p>
          <a:p>
            <a:pPr marL="514350" indent="-514350" algn="l">
              <a:buFont typeface="+mj-lt"/>
              <a:buAutoNum type="arabicParenR"/>
            </a:pPr>
            <a:r>
              <a:rPr lang="en-US" sz="2400" dirty="0">
                <a:solidFill>
                  <a:schemeClr val="accent1">
                    <a:lumMod val="20000"/>
                    <a:lumOff val="80000"/>
                  </a:schemeClr>
                </a:solidFill>
                <a:latin typeface="Arial" panose="020B0604020202020204" pitchFamily="34" charset="0"/>
                <a:cs typeface="Arial" panose="020B0604020202020204" pitchFamily="34" charset="0"/>
              </a:rPr>
              <a:t>RETURN BOOK IN LIBRARY   </a:t>
            </a:r>
          </a:p>
          <a:p>
            <a:pPr marL="514350" indent="-514350" algn="l">
              <a:buFont typeface="+mj-lt"/>
              <a:buAutoNum type="arabicParenR"/>
            </a:pPr>
            <a:r>
              <a:rPr lang="en-US" sz="2400" dirty="0">
                <a:solidFill>
                  <a:schemeClr val="accent1">
                    <a:lumMod val="20000"/>
                    <a:lumOff val="80000"/>
                  </a:schemeClr>
                </a:solidFill>
                <a:latin typeface="Arial" panose="020B0604020202020204" pitchFamily="34" charset="0"/>
                <a:cs typeface="Arial" panose="020B0604020202020204" pitchFamily="34" charset="0"/>
              </a:rPr>
              <a:t>SEARCH BOOK RECORD    </a:t>
            </a:r>
          </a:p>
          <a:p>
            <a:pPr marL="514350" indent="-514350" algn="l">
              <a:buFont typeface="+mj-lt"/>
              <a:buAutoNum type="arabicParenR"/>
            </a:pPr>
            <a:r>
              <a:rPr lang="en-US" sz="2400" dirty="0">
                <a:solidFill>
                  <a:schemeClr val="accent1">
                    <a:lumMod val="20000"/>
                    <a:lumOff val="80000"/>
                  </a:schemeClr>
                </a:solidFill>
                <a:latin typeface="Arial" panose="020B0604020202020204" pitchFamily="34" charset="0"/>
                <a:cs typeface="Arial" panose="020B0604020202020204" pitchFamily="34" charset="0"/>
              </a:rPr>
              <a:t>UPDATE BOOKS COPIES   </a:t>
            </a:r>
          </a:p>
          <a:p>
            <a:pPr marL="514350" indent="-514350" algn="l">
              <a:buFont typeface="+mj-lt"/>
              <a:buAutoNum type="arabicParenR"/>
            </a:pPr>
            <a:r>
              <a:rPr lang="en-US" sz="2400" dirty="0">
                <a:solidFill>
                  <a:schemeClr val="accent1">
                    <a:lumMod val="20000"/>
                    <a:lumOff val="80000"/>
                  </a:schemeClr>
                </a:solidFill>
                <a:latin typeface="Arial" panose="020B0604020202020204" pitchFamily="34" charset="0"/>
                <a:cs typeface="Arial" panose="020B0604020202020204" pitchFamily="34" charset="0"/>
              </a:rPr>
              <a:t>DELETE BOOK RECORD</a:t>
            </a:r>
          </a:p>
        </p:txBody>
      </p:sp>
    </p:spTree>
    <p:extLst>
      <p:ext uri="{BB962C8B-B14F-4D97-AF65-F5344CB8AC3E}">
        <p14:creationId xmlns:p14="http://schemas.microsoft.com/office/powerpoint/2010/main" val="4224349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E6A03-79A2-403B-96D0-785E37731B33}"/>
              </a:ext>
            </a:extLst>
          </p:cNvPr>
          <p:cNvSpPr>
            <a:spLocks noGrp="1"/>
          </p:cNvSpPr>
          <p:nvPr>
            <p:ph type="title"/>
          </p:nvPr>
        </p:nvSpPr>
        <p:spPr>
          <a:xfrm>
            <a:off x="550938" y="210457"/>
            <a:ext cx="10353761" cy="1326321"/>
          </a:xfrm>
        </p:spPr>
        <p:txBody>
          <a:bodyPr/>
          <a:lstStyle/>
          <a:p>
            <a:r>
              <a:rPr lang="en-US" dirty="0">
                <a:solidFill>
                  <a:schemeClr val="accent6">
                    <a:lumMod val="60000"/>
                    <a:lumOff val="40000"/>
                  </a:schemeClr>
                </a:solidFill>
              </a:rPr>
              <a:t>Main Menu</a:t>
            </a:r>
          </a:p>
        </p:txBody>
      </p:sp>
      <p:pic>
        <p:nvPicPr>
          <p:cNvPr id="5" name="Picture 4">
            <a:extLst>
              <a:ext uri="{FF2B5EF4-FFF2-40B4-BE49-F238E27FC236}">
                <a16:creationId xmlns:a16="http://schemas.microsoft.com/office/drawing/2014/main" id="{FE22E99F-CA81-4E7C-8445-E252EB561D3A}"/>
              </a:ext>
            </a:extLst>
          </p:cNvPr>
          <p:cNvPicPr>
            <a:picLocks noChangeAspect="1"/>
          </p:cNvPicPr>
          <p:nvPr/>
        </p:nvPicPr>
        <p:blipFill>
          <a:blip r:embed="rId2"/>
          <a:stretch>
            <a:fillRect/>
          </a:stretch>
        </p:blipFill>
        <p:spPr>
          <a:xfrm>
            <a:off x="2321298" y="1536778"/>
            <a:ext cx="7343236" cy="4711622"/>
          </a:xfrm>
          <a:prstGeom prst="rect">
            <a:avLst/>
          </a:prstGeom>
        </p:spPr>
      </p:pic>
    </p:spTree>
    <p:extLst>
      <p:ext uri="{BB962C8B-B14F-4D97-AF65-F5344CB8AC3E}">
        <p14:creationId xmlns:p14="http://schemas.microsoft.com/office/powerpoint/2010/main" val="1222425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4DA56-EE43-4B97-866D-E0A7118B9445}"/>
              </a:ext>
            </a:extLst>
          </p:cNvPr>
          <p:cNvSpPr>
            <a:spLocks noGrp="1"/>
          </p:cNvSpPr>
          <p:nvPr>
            <p:ph type="title"/>
          </p:nvPr>
        </p:nvSpPr>
        <p:spPr>
          <a:xfrm>
            <a:off x="913795" y="203201"/>
            <a:ext cx="10353761" cy="1030514"/>
          </a:xfrm>
        </p:spPr>
        <p:txBody>
          <a:bodyPr/>
          <a:lstStyle/>
          <a:p>
            <a:r>
              <a:rPr lang="en-US" dirty="0">
                <a:solidFill>
                  <a:schemeClr val="accent6">
                    <a:lumMod val="60000"/>
                    <a:lumOff val="40000"/>
                  </a:schemeClr>
                </a:solidFill>
              </a:rPr>
              <a:t>MAIN Features</a:t>
            </a:r>
          </a:p>
        </p:txBody>
      </p:sp>
      <p:sp>
        <p:nvSpPr>
          <p:cNvPr id="3" name="Content Placeholder 2">
            <a:extLst>
              <a:ext uri="{FF2B5EF4-FFF2-40B4-BE49-F238E27FC236}">
                <a16:creationId xmlns:a16="http://schemas.microsoft.com/office/drawing/2014/main" id="{5042190F-FDE8-480E-AAAA-0B799DD001E1}"/>
              </a:ext>
            </a:extLst>
          </p:cNvPr>
          <p:cNvSpPr>
            <a:spLocks noGrp="1"/>
          </p:cNvSpPr>
          <p:nvPr>
            <p:ph idx="1"/>
          </p:nvPr>
        </p:nvSpPr>
        <p:spPr>
          <a:xfrm>
            <a:off x="913794" y="1233715"/>
            <a:ext cx="10353762" cy="5036456"/>
          </a:xfrm>
        </p:spPr>
        <p:txBody>
          <a:bodyPr>
            <a:noAutofit/>
          </a:bodyPr>
          <a:lstStyle/>
          <a:p>
            <a:r>
              <a:rPr lang="en-US" sz="2300" dirty="0"/>
              <a:t> It is a File supported Management System. Which means after terminating one time the data is not lost. Whenever we run the program the recently operated data is recovered.</a:t>
            </a:r>
          </a:p>
          <a:p>
            <a:r>
              <a:rPr lang="en-US" sz="2300" dirty="0"/>
              <a:t>Firstly the user can initialize the library with the number of books he/she wants. Else he/she can skip this step if there is already some books in the BooksDetails.txt File.</a:t>
            </a:r>
          </a:p>
          <a:p>
            <a:r>
              <a:rPr lang="en-US" sz="2300" dirty="0"/>
              <a:t>Then the user can print all the details of the books available in the stock. At the back end first I have defined Reading function which reads data from file and store this data in the Linked List. After that head of the Link List is passed to the printing function which prints all the data in the tabular Form and same is for students details to whom Books are issued .</a:t>
            </a:r>
          </a:p>
          <a:p>
            <a:endParaRPr lang="en-US" sz="2300" dirty="0"/>
          </a:p>
          <a:p>
            <a:endParaRPr lang="en-US" sz="2300" dirty="0"/>
          </a:p>
        </p:txBody>
      </p:sp>
    </p:spTree>
    <p:extLst>
      <p:ext uri="{BB962C8B-B14F-4D97-AF65-F5344CB8AC3E}">
        <p14:creationId xmlns:p14="http://schemas.microsoft.com/office/powerpoint/2010/main" val="1485689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DD926-59E7-4763-B2FE-BE9C1391C80D}"/>
              </a:ext>
            </a:extLst>
          </p:cNvPr>
          <p:cNvPicPr>
            <a:picLocks noChangeAspect="1"/>
          </p:cNvPicPr>
          <p:nvPr/>
        </p:nvPicPr>
        <p:blipFill>
          <a:blip r:embed="rId2"/>
          <a:stretch>
            <a:fillRect/>
          </a:stretch>
        </p:blipFill>
        <p:spPr>
          <a:xfrm>
            <a:off x="1798094" y="850275"/>
            <a:ext cx="7783011" cy="2457793"/>
          </a:xfrm>
          <a:prstGeom prst="rect">
            <a:avLst/>
          </a:prstGeom>
        </p:spPr>
      </p:pic>
      <p:pic>
        <p:nvPicPr>
          <p:cNvPr id="7" name="Picture 6">
            <a:extLst>
              <a:ext uri="{FF2B5EF4-FFF2-40B4-BE49-F238E27FC236}">
                <a16:creationId xmlns:a16="http://schemas.microsoft.com/office/drawing/2014/main" id="{C1AE6C39-8B59-459F-9001-F1984DA8CCE6}"/>
              </a:ext>
            </a:extLst>
          </p:cNvPr>
          <p:cNvPicPr>
            <a:picLocks noChangeAspect="1"/>
          </p:cNvPicPr>
          <p:nvPr/>
        </p:nvPicPr>
        <p:blipFill>
          <a:blip r:embed="rId3"/>
          <a:stretch>
            <a:fillRect/>
          </a:stretch>
        </p:blipFill>
        <p:spPr>
          <a:xfrm>
            <a:off x="573468" y="3758345"/>
            <a:ext cx="10783805" cy="2505425"/>
          </a:xfrm>
          <a:prstGeom prst="rect">
            <a:avLst/>
          </a:prstGeom>
        </p:spPr>
      </p:pic>
    </p:spTree>
    <p:extLst>
      <p:ext uri="{BB962C8B-B14F-4D97-AF65-F5344CB8AC3E}">
        <p14:creationId xmlns:p14="http://schemas.microsoft.com/office/powerpoint/2010/main" val="2084229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CE25-A14F-45E8-9AF7-F49053BDADFC}"/>
              </a:ext>
            </a:extLst>
          </p:cNvPr>
          <p:cNvSpPr>
            <a:spLocks noGrp="1"/>
          </p:cNvSpPr>
          <p:nvPr>
            <p:ph type="title"/>
          </p:nvPr>
        </p:nvSpPr>
        <p:spPr>
          <a:xfrm>
            <a:off x="797681" y="261258"/>
            <a:ext cx="10353761" cy="812800"/>
          </a:xfrm>
        </p:spPr>
        <p:txBody>
          <a:bodyPr/>
          <a:lstStyle/>
          <a:p>
            <a:r>
              <a:rPr lang="en-US" dirty="0">
                <a:solidFill>
                  <a:schemeClr val="accent6">
                    <a:lumMod val="60000"/>
                    <a:lumOff val="40000"/>
                  </a:schemeClr>
                </a:solidFill>
              </a:rPr>
              <a:t>Main Features(cont...)</a:t>
            </a:r>
          </a:p>
        </p:txBody>
      </p:sp>
      <p:sp>
        <p:nvSpPr>
          <p:cNvPr id="3" name="Content Placeholder 2">
            <a:extLst>
              <a:ext uri="{FF2B5EF4-FFF2-40B4-BE49-F238E27FC236}">
                <a16:creationId xmlns:a16="http://schemas.microsoft.com/office/drawing/2014/main" id="{90AA8B2B-0AD3-4154-9720-004FD60012FE}"/>
              </a:ext>
            </a:extLst>
          </p:cNvPr>
          <p:cNvSpPr>
            <a:spLocks noGrp="1"/>
          </p:cNvSpPr>
          <p:nvPr>
            <p:ph idx="1"/>
          </p:nvPr>
        </p:nvSpPr>
        <p:spPr>
          <a:xfrm>
            <a:off x="696081" y="1091574"/>
            <a:ext cx="11220148" cy="5505168"/>
          </a:xfrm>
        </p:spPr>
        <p:txBody>
          <a:bodyPr>
            <a:noAutofit/>
          </a:bodyPr>
          <a:lstStyle/>
          <a:p>
            <a:r>
              <a:rPr lang="en-US" sz="2300" dirty="0"/>
              <a:t>The user will be able to add One Book at a time after initialization and will also be able to delete One Book at a time.</a:t>
            </a:r>
          </a:p>
          <a:p>
            <a:r>
              <a:rPr lang="en-US" sz="2300" dirty="0"/>
              <a:t>The user will also be able to issue a Book if available and also to return book to the library stock and txt file will also restore this book details. If book is already in the stock then copies increase by 1 otherwise all the data is written with copies written as 1.</a:t>
            </a:r>
          </a:p>
          <a:p>
            <a:r>
              <a:rPr lang="en-US" sz="2300" dirty="0"/>
              <a:t>The user will also be able to search a book from the file which is stored in the pc memory.</a:t>
            </a:r>
          </a:p>
          <a:p>
            <a:r>
              <a:rPr lang="en-US" sz="2300" dirty="0"/>
              <a:t>It will also able the user to update the Book details. Here I have assumed that only Copies of the books are updated because if the user needs to change the Book name, etc. than the user can delete it first using delete option and then add new Book Details.</a:t>
            </a:r>
          </a:p>
        </p:txBody>
      </p:sp>
    </p:spTree>
    <p:extLst>
      <p:ext uri="{BB962C8B-B14F-4D97-AF65-F5344CB8AC3E}">
        <p14:creationId xmlns:p14="http://schemas.microsoft.com/office/powerpoint/2010/main" val="23110045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1154</TotalTime>
  <Words>464</Words>
  <Application>Microsoft Office PowerPoint</Application>
  <PresentationFormat>Widescreen</PresentationFormat>
  <Paragraphs>35</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Bookman Old Style</vt:lpstr>
      <vt:lpstr>Rockwell</vt:lpstr>
      <vt:lpstr>Damask</vt:lpstr>
      <vt:lpstr>DSA  (Data Structures and Algorithm) Project</vt:lpstr>
      <vt:lpstr>.</vt:lpstr>
      <vt:lpstr>Details</vt:lpstr>
      <vt:lpstr>Motivation and inspiration</vt:lpstr>
      <vt:lpstr>Functions</vt:lpstr>
      <vt:lpstr>Main Menu</vt:lpstr>
      <vt:lpstr>MAIN Features</vt:lpstr>
      <vt:lpstr>PowerPoint Presentation</vt:lpstr>
      <vt:lpstr>Main Features(cont...)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 LAB Final Project</dc:title>
  <dc:creator>FA20-BSE-007 (MUHAMMAD SAMIULLAH)</dc:creator>
  <cp:lastModifiedBy>FA20-BSE-007 (MUHAMMAD SAMIULLAH)</cp:lastModifiedBy>
  <cp:revision>11</cp:revision>
  <dcterms:created xsi:type="dcterms:W3CDTF">2021-12-24T19:20:57Z</dcterms:created>
  <dcterms:modified xsi:type="dcterms:W3CDTF">2021-12-26T19:33:03Z</dcterms:modified>
</cp:coreProperties>
</file>